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47" r:id="rId2"/>
    <p:sldMasterId id="2147483862" r:id="rId3"/>
  </p:sldMasterIdLst>
  <p:notesMasterIdLst>
    <p:notesMasterId r:id="rId20"/>
  </p:notesMasterIdLst>
  <p:sldIdLst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39E1-7172-40E8-88F2-43BA5848B5A2}" type="datetimeFigureOut">
              <a:rPr lang="en-SG" smtClean="0"/>
              <a:t>24/4/2017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AAC0-2FA6-4F11-8CC4-DEB2900A5D6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069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9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95" y="3602136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867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9" rIns="91415" bIns="45719" rtlCol="0" anchor="ctr"/>
          <a:lstStyle/>
          <a:p>
            <a:pPr algn="ctr" defTabSz="914082"/>
            <a:endParaRPr lang="en-US" sz="1867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6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9" rIns="91415" bIns="45719" rtlCol="0" anchor="ctr"/>
          <a:lstStyle/>
          <a:p>
            <a:pPr algn="ctr" defTabSz="914082"/>
            <a:endParaRPr lang="en-US" sz="1867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7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19" rIns="91415" bIns="45719" rtlCol="0" anchor="ctr"/>
          <a:lstStyle/>
          <a:p>
            <a:pPr algn="ctr" defTabSz="914082"/>
            <a:endParaRPr lang="en-US" sz="1867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65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8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95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0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8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867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8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82" indent="0">
              <a:buNone/>
              <a:defRPr sz="1867" b="1"/>
            </a:lvl3pPr>
            <a:lvl4pPr marL="1371124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14" indent="0">
              <a:buNone/>
              <a:defRPr sz="1600" b="1"/>
            </a:lvl6pPr>
            <a:lvl7pPr marL="2742246" indent="0">
              <a:buNone/>
              <a:defRPr sz="1600" b="1"/>
            </a:lvl7pPr>
            <a:lvl8pPr marL="3199280" indent="0">
              <a:buNone/>
              <a:defRPr sz="1600" b="1"/>
            </a:lvl8pPr>
            <a:lvl9pPr marL="36563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7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13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7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67"/>
            </a:lvl2pPr>
            <a:lvl3pPr marL="914082" indent="0">
              <a:buNone/>
              <a:defRPr sz="1200"/>
            </a:lvl3pPr>
            <a:lvl4pPr marL="1371124" indent="0">
              <a:buNone/>
              <a:defRPr sz="1067"/>
            </a:lvl4pPr>
            <a:lvl5pPr marL="1828165" indent="0">
              <a:buNone/>
              <a:defRPr sz="1067"/>
            </a:lvl5pPr>
            <a:lvl6pPr marL="2285214" indent="0">
              <a:buNone/>
              <a:defRPr sz="1067"/>
            </a:lvl6pPr>
            <a:lvl7pPr marL="2742246" indent="0">
              <a:buNone/>
              <a:defRPr sz="1067"/>
            </a:lvl7pPr>
            <a:lvl8pPr marL="3199280" indent="0">
              <a:buNone/>
              <a:defRPr sz="1067"/>
            </a:lvl8pPr>
            <a:lvl9pPr marL="3656315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2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7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67"/>
            </a:lvl2pPr>
            <a:lvl3pPr marL="914082" indent="0">
              <a:buNone/>
              <a:defRPr sz="1200"/>
            </a:lvl3pPr>
            <a:lvl4pPr marL="1371124" indent="0">
              <a:buNone/>
              <a:defRPr sz="1067"/>
            </a:lvl4pPr>
            <a:lvl5pPr marL="1828165" indent="0">
              <a:buNone/>
              <a:defRPr sz="1067"/>
            </a:lvl5pPr>
            <a:lvl6pPr marL="2285214" indent="0">
              <a:buNone/>
              <a:defRPr sz="1067"/>
            </a:lvl6pPr>
            <a:lvl7pPr marL="2742246" indent="0">
              <a:buNone/>
              <a:defRPr sz="1067"/>
            </a:lvl7pPr>
            <a:lvl8pPr marL="3199280" indent="0">
              <a:buNone/>
              <a:defRPr sz="1067"/>
            </a:lvl8pPr>
            <a:lvl9pPr marL="3656315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6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9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4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4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0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75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40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8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2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1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7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2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6E77843A-7689-FA41-85C2-1F303FA534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55"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7974370C-2D76-D44E-A624-F84B29ED6C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60955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60955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60955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6095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60955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60955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43"/>
            <a:ext cx="2743200" cy="365125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082"/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543"/>
            <a:ext cx="4114800" cy="365125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08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43"/>
            <a:ext cx="2743200" cy="365125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pPr defTabSz="914082"/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8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3A1F461-2228-3540-B2A9-2624CA8CC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4F151C95-AD20-6645-950B-369AC37E0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44" y="2530677"/>
            <a:ext cx="11570473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333" b="1" dirty="0"/>
              <a:t>Leadership and Organizational Building</a:t>
            </a:r>
          </a:p>
        </p:txBody>
      </p:sp>
    </p:spTree>
    <p:extLst>
      <p:ext uri="{BB962C8B-B14F-4D97-AF65-F5344CB8AC3E}">
        <p14:creationId xmlns:p14="http://schemas.microsoft.com/office/powerpoint/2010/main" val="16712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09" y="255926"/>
            <a:ext cx="11095259" cy="1096441"/>
          </a:xfrm>
        </p:spPr>
        <p:txBody>
          <a:bodyPr>
            <a:noAutofit/>
          </a:bodyPr>
          <a:lstStyle/>
          <a:p>
            <a:r>
              <a:rPr lang="en-US" sz="4800" dirty="0"/>
              <a:t>If We Want to Experience the Power of:</a:t>
            </a:r>
            <a:r>
              <a:rPr lang="en-US" sz="5333" dirty="0"/>
              <a:t>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7112" y="1526699"/>
            <a:ext cx="10917417" cy="2248412"/>
          </a:xfrm>
          <a:prstGeom prst="rect">
            <a:avLst/>
          </a:prstGeom>
        </p:spPr>
        <p:txBody>
          <a:bodyPr vert="horz" lIns="121915" tIns="60957" rIns="121915" bIns="609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1944" indent="-761944" algn="l">
              <a:buFont typeface="Arial"/>
              <a:buChar char="•"/>
            </a:pPr>
            <a:r>
              <a:rPr lang="en-US" sz="4800" dirty="0">
                <a:solidFill>
                  <a:prstClr val="black"/>
                </a:solidFill>
              </a:rPr>
              <a:t>Leverage</a:t>
            </a:r>
          </a:p>
          <a:p>
            <a:pPr marL="761944" indent="-761944" algn="l">
              <a:buFont typeface="Arial"/>
              <a:buChar char="•"/>
            </a:pPr>
            <a:r>
              <a:rPr lang="en-US" sz="4800" dirty="0">
                <a:solidFill>
                  <a:prstClr val="black"/>
                </a:solidFill>
              </a:rPr>
              <a:t>Compounding Effect</a:t>
            </a:r>
          </a:p>
          <a:p>
            <a:pPr marL="761944" indent="-761944" algn="l">
              <a:buFont typeface="Arial"/>
              <a:buChar char="•"/>
            </a:pPr>
            <a:r>
              <a:rPr lang="en-US" sz="4800" dirty="0">
                <a:solidFill>
                  <a:prstClr val="black"/>
                </a:solidFill>
              </a:rPr>
              <a:t>Residual Ongoing Income	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4263" y="4619734"/>
            <a:ext cx="10575352" cy="13290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1915" tIns="60957" rIns="121915" bIns="60957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dirty="0">
                <a:solidFill>
                  <a:prstClr val="black"/>
                </a:solidFill>
              </a:rPr>
              <a:t>We Have to Keep People in the Business</a:t>
            </a:r>
          </a:p>
          <a:p>
            <a:r>
              <a:rPr lang="en-US" sz="4267" dirty="0">
                <a:solidFill>
                  <a:prstClr val="black"/>
                </a:solidFill>
              </a:rPr>
              <a:t> Until They See the Light! </a:t>
            </a:r>
            <a:r>
              <a:rPr lang="en-US" sz="4800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86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85" y="5276021"/>
            <a:ext cx="8640540" cy="1448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267" dirty="0"/>
              <a:t>People Don’t Quit On Business </a:t>
            </a:r>
            <a:br>
              <a:rPr lang="en-US" sz="4267" dirty="0"/>
            </a:br>
            <a:r>
              <a:rPr lang="en-US" sz="4267" dirty="0"/>
              <a:t>People Quit On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285" y="1691521"/>
            <a:ext cx="6824185" cy="2131279"/>
          </a:xfrm>
        </p:spPr>
        <p:txBody>
          <a:bodyPr>
            <a:normAutofit/>
          </a:bodyPr>
          <a:lstStyle/>
          <a:p>
            <a:r>
              <a:rPr lang="en-US" sz="4800" dirty="0"/>
              <a:t>Practice vs. Principles</a:t>
            </a:r>
          </a:p>
          <a:p>
            <a:r>
              <a:rPr lang="en-US" sz="4800" dirty="0"/>
              <a:t>Lead without Authority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 descr="5-levels-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0" y="208623"/>
            <a:ext cx="3913345" cy="50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803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Leadership Duplication is like Teaching People Become Better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0797"/>
            <a:ext cx="10972800" cy="3935367"/>
          </a:xfrm>
        </p:spPr>
        <p:txBody>
          <a:bodyPr>
            <a:normAutofit fontScale="92500"/>
          </a:bodyPr>
          <a:lstStyle/>
          <a:p>
            <a:r>
              <a:rPr lang="en-US" dirty="0"/>
              <a:t>UnFranchise® is the best vehicle for entrepreneurs to become financially independent, but</a:t>
            </a:r>
          </a:p>
          <a:p>
            <a:r>
              <a:rPr lang="en-US" dirty="0"/>
              <a:t>We still have to develop the mindset of successful entrepreneurs and pioneers , and</a:t>
            </a:r>
          </a:p>
          <a:p>
            <a:r>
              <a:rPr lang="en-US" dirty="0"/>
              <a:t>We still have to become better drivers for this vehicle!</a:t>
            </a:r>
          </a:p>
        </p:txBody>
      </p:sp>
    </p:spTree>
    <p:extLst>
      <p:ext uri="{BB962C8B-B14F-4D97-AF65-F5344CB8AC3E}">
        <p14:creationId xmlns:p14="http://schemas.microsoft.com/office/powerpoint/2010/main" val="41989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5935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Building and Duplication with Results Producing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58000"/>
            <a:ext cx="10972800" cy="3868165"/>
          </a:xfrm>
        </p:spPr>
        <p:txBody>
          <a:bodyPr>
            <a:normAutofit/>
          </a:bodyPr>
          <a:lstStyle/>
          <a:p>
            <a:r>
              <a:rPr lang="en-US" dirty="0"/>
              <a:t>Be a Product of the Product</a:t>
            </a:r>
          </a:p>
          <a:p>
            <a:r>
              <a:rPr lang="en-US" dirty="0"/>
              <a:t>Learn How to Show the Plan</a:t>
            </a:r>
          </a:p>
          <a:p>
            <a:r>
              <a:rPr lang="en-US" dirty="0"/>
              <a:t>Master UnFranchise® Owner</a:t>
            </a:r>
          </a:p>
          <a:p>
            <a:r>
              <a:rPr lang="en-US" dirty="0"/>
              <a:t>Shopping Annuity® Bonus Program Achiever</a:t>
            </a:r>
          </a:p>
          <a:p>
            <a:r>
              <a:rPr lang="en-US" dirty="0"/>
              <a:t>Embrace, Leverage and Support GMTSS</a:t>
            </a:r>
          </a:p>
        </p:txBody>
      </p:sp>
    </p:spTree>
    <p:extLst>
      <p:ext uri="{BB962C8B-B14F-4D97-AF65-F5344CB8AC3E}">
        <p14:creationId xmlns:p14="http://schemas.microsoft.com/office/powerpoint/2010/main" val="29660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ant-leadership-quote-lao-tz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8029"/>
            <a:ext cx="7412819" cy="65891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1" y="100313"/>
            <a:ext cx="10882068" cy="7339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733" dirty="0"/>
              <a:t>Ancient Chinese Philosopher Lao Tzu on Leadership </a:t>
            </a:r>
          </a:p>
        </p:txBody>
      </p:sp>
    </p:spTree>
    <p:extLst>
      <p:ext uri="{BB962C8B-B14F-4D97-AF65-F5344CB8AC3E}">
        <p14:creationId xmlns:p14="http://schemas.microsoft.com/office/powerpoint/2010/main" val="2790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rge 5"/>
          <p:cNvSpPr/>
          <p:nvPr/>
        </p:nvSpPr>
        <p:spPr>
          <a:xfrm>
            <a:off x="4192611" y="1099277"/>
            <a:ext cx="4529348" cy="5735187"/>
          </a:xfrm>
          <a:prstGeom prst="flowChartMerge">
            <a:avLst/>
          </a:prstGeom>
          <a:gradFill flip="none" rotWithShape="1">
            <a:gsLst>
              <a:gs pos="7000">
                <a:srgbClr val="FF0000">
                  <a:alpha val="76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0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5" tIns="60957" rIns="121915" bIns="60957"/>
          <a:lstStyle/>
          <a:p>
            <a:pPr defTabSz="60955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2161" y="1002124"/>
            <a:ext cx="6369769" cy="5070545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一个团队一个梦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感恩不忘初衷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不懈的努力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精益求精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吸引力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自律</a:t>
            </a:r>
            <a:endParaRPr lang="en-US" altLang="zh-TW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SimSun-ExtB"/>
                <a:ea typeface="SimSun-ExtB"/>
                <a:cs typeface="SimSun-ExtB"/>
              </a:rPr>
              <a:t>信</a:t>
            </a:r>
            <a:endParaRPr lang="en-US" b="1" dirty="0">
              <a:solidFill>
                <a:schemeClr val="tx1"/>
              </a:solidFill>
              <a:latin typeface="SimSun-ExtB"/>
              <a:ea typeface="SimSun-ExtB"/>
              <a:cs typeface="SimSun-ExtB"/>
            </a:endParaRPr>
          </a:p>
          <a:p>
            <a:endParaRPr lang="en-US" b="1" dirty="0">
              <a:latin typeface="SimSun-ExtB"/>
              <a:ea typeface="SimSun-ExtB"/>
              <a:cs typeface="SimSun-Ext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6494" y="5805931"/>
            <a:ext cx="2442911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Belief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6655" y="5122318"/>
            <a:ext cx="2442911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Self Discipline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0503" y="4359478"/>
            <a:ext cx="2442911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Attraction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7507" y="3559476"/>
            <a:ext cx="2442911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Ever-Improving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5110" y="2832778"/>
            <a:ext cx="2442911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Tireless Efforts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0442" y="2053500"/>
            <a:ext cx="3525565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Gratitude and Humility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1959" y="1231698"/>
            <a:ext cx="3470044" cy="533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609555"/>
            <a:r>
              <a:rPr lang="en-US" sz="2667" b="1" dirty="0">
                <a:solidFill>
                  <a:prstClr val="black"/>
                </a:solidFill>
              </a:rPr>
              <a:t>One Team One Dream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100668" y="154527"/>
            <a:ext cx="10147285" cy="847596"/>
          </a:xfrm>
          <a:gradFill flip="none" rotWithShape="1">
            <a:gsLst>
              <a:gs pos="0">
                <a:srgbClr val="FF0000">
                  <a:alpha val="43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en-US" altLang="zh-TW" sz="4267" dirty="0">
                <a:ea typeface="BiauKai"/>
                <a:cs typeface="BiauKai"/>
              </a:rPr>
              <a:t>The Journey of Developing Leadership</a:t>
            </a:r>
            <a:endParaRPr lang="en-US" sz="4267" dirty="0">
              <a:ea typeface="BiauKai"/>
              <a:cs typeface="BiauKa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1635" y="2832779"/>
            <a:ext cx="4098375" cy="106179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121915" tIns="60957" rIns="121915" bIns="6095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267" dirty="0">
                <a:solidFill>
                  <a:prstClr val="black"/>
                </a:solidFill>
                <a:ea typeface="BiauKai"/>
                <a:cs typeface="BiauKai"/>
              </a:rPr>
              <a:t>Reverse Pyramid</a:t>
            </a:r>
            <a:endParaRPr lang="en-US" sz="4267" dirty="0">
              <a:solidFill>
                <a:prstClr val="black"/>
              </a:solidFill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114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3868" y="0"/>
            <a:ext cx="430106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anchor="ctr"/>
          <a:lstStyle/>
          <a:p>
            <a:pPr algn="ctr" defTabSz="914309">
              <a:defRPr/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52227" name="AutoShape 8" descr="Image result for flags"/>
          <p:cNvSpPr>
            <a:spLocks noChangeAspect="1" noChangeArrowheads="1"/>
          </p:cNvSpPr>
          <p:nvPr/>
        </p:nvSpPr>
        <p:spPr bwMode="auto">
          <a:xfrm>
            <a:off x="613833" y="407994"/>
            <a:ext cx="2794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9" rIns="91435" bIns="45719"/>
          <a:lstStyle/>
          <a:p>
            <a:pPr defTabSz="914309"/>
            <a:endParaRPr lang="en-US" sz="1867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76388" y="762001"/>
            <a:ext cx="6587349" cy="4689475"/>
            <a:chOff x="4174067" y="617539"/>
            <a:chExt cx="7613651" cy="4689474"/>
          </a:xfrm>
        </p:grpSpPr>
        <p:pic>
          <p:nvPicPr>
            <p:cNvPr id="5222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67" y="1581150"/>
              <a:ext cx="4445000" cy="283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467" y="617539"/>
              <a:ext cx="1225551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267" y="762000"/>
              <a:ext cx="12192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0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885" y="1295401"/>
              <a:ext cx="1246716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0" y="4043363"/>
              <a:ext cx="121920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134" y="4657725"/>
              <a:ext cx="13335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084" y="4449763"/>
              <a:ext cx="13970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5134" y="3836988"/>
              <a:ext cx="1310217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1" y="4618039"/>
              <a:ext cx="1291167" cy="63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033" y="3352801"/>
              <a:ext cx="1289051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51" y="993776"/>
              <a:ext cx="1397000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133" y="698500"/>
              <a:ext cx="1329267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9096">
              <a:off x="10272184" y="3033713"/>
              <a:ext cx="14478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1" y="2368551"/>
              <a:ext cx="1449916" cy="68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1" name="Picture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0867" y="1638301"/>
              <a:ext cx="1466851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2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1905001"/>
              <a:ext cx="1329267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3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067" y="2590800"/>
              <a:ext cx="1399117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512204" y="2495441"/>
            <a:ext cx="11277600" cy="127200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21907" tIns="60953" rIns="121907" bIns="60953" rtlCol="0">
            <a:spAutoFit/>
          </a:bodyPr>
          <a:lstStyle/>
          <a:p>
            <a:pPr algn="ctr" defTabSz="1219020">
              <a:defRPr/>
            </a:pPr>
            <a:r>
              <a:rPr lang="en-US" sz="3733" b="1" kern="0" dirty="0">
                <a:solidFill>
                  <a:srgbClr val="00203F"/>
                </a:solidFill>
                <a:latin typeface="Copperplate"/>
              </a:rPr>
              <a:t>We Are the Pioneers to Create Our Own Global Economy!</a:t>
            </a:r>
          </a:p>
        </p:txBody>
      </p:sp>
    </p:spTree>
    <p:extLst>
      <p:ext uri="{BB962C8B-B14F-4D97-AF65-F5344CB8AC3E}">
        <p14:creationId xmlns:p14="http://schemas.microsoft.com/office/powerpoint/2010/main" val="21212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94933"/>
            <a:ext cx="4876800" cy="3267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1021" cy="84694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2800" y="2987356"/>
            <a:ext cx="10972800" cy="2559616"/>
          </a:xfrm>
          <a:prstGeom prst="rect">
            <a:avLst/>
          </a:prstGeom>
        </p:spPr>
        <p:txBody>
          <a:bodyPr vert="horz" lIns="121915" tIns="60957" rIns="121915" bIns="60957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How Can We INSPIRE and ENCOURAGE More People onto </a:t>
            </a:r>
          </a:p>
          <a:p>
            <a:r>
              <a:rPr lang="en-US" sz="5867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This Journey of Leadership?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862"/>
            <a:ext cx="10972800" cy="1419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Leadership is a Lifelong Journey!</a:t>
            </a:r>
          </a:p>
        </p:txBody>
      </p:sp>
    </p:spTree>
    <p:extLst>
      <p:ext uri="{BB962C8B-B14F-4D97-AF65-F5344CB8AC3E}">
        <p14:creationId xmlns:p14="http://schemas.microsoft.com/office/powerpoint/2010/main" val="27279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585596" y="706431"/>
            <a:ext cx="4417789" cy="2136719"/>
          </a:xfrm>
          <a:prstGeom prst="rect">
            <a:avLst/>
          </a:prstGeom>
          <a:solidFill>
            <a:srgbClr val="93BF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060"/>
            <a:endParaRPr lang="en-US" sz="1867" dirty="0">
              <a:solidFill>
                <a:prstClr val="white"/>
              </a:solidFill>
              <a:latin typeface="Helvetica Regular" charset="0"/>
              <a:cs typeface="Helvetica Regular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713405" y="2640855"/>
            <a:ext cx="4283451" cy="1209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060"/>
            <a:r>
              <a:rPr lang="en-US" sz="2267" b="1" dirty="0">
                <a:solidFill>
                  <a:srgbClr val="000000"/>
                </a:solidFill>
                <a:latin typeface="Helvetica Regular" charset="0"/>
                <a:cs typeface="Helvetica Regular" charset="0"/>
              </a:rPr>
              <a:t>ENCOURAGES TEAMWORK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13699" y="3510954"/>
            <a:ext cx="4272188" cy="1209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060"/>
            <a:r>
              <a:rPr lang="en-US" sz="2267" b="1" dirty="0">
                <a:solidFill>
                  <a:srgbClr val="000000"/>
                </a:solidFill>
                <a:latin typeface="Helvetica Regular" charset="0"/>
                <a:cs typeface="Helvetica Regular" charset="0"/>
              </a:rPr>
              <a:t>EVERYONE RECEIVES 100% CREDIT FOR SALES AND VOLUME GENERATED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13702" y="4560247"/>
            <a:ext cx="4554071" cy="1209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060"/>
            <a:r>
              <a:rPr lang="en-US" sz="2267" b="1" dirty="0">
                <a:solidFill>
                  <a:srgbClr val="000000"/>
                </a:solidFill>
                <a:latin typeface="Helvetica Regular" charset="0"/>
                <a:cs typeface="Helvetica Regular" charset="0"/>
              </a:rPr>
              <a:t>EARNING POTENTIAL IS NOT </a:t>
            </a:r>
            <a:br>
              <a:rPr lang="en-US" sz="2267" b="1" dirty="0">
                <a:solidFill>
                  <a:srgbClr val="000000"/>
                </a:solidFill>
                <a:latin typeface="Helvetica Regular" charset="0"/>
                <a:cs typeface="Helvetica Regular" charset="0"/>
              </a:rPr>
            </a:br>
            <a:r>
              <a:rPr lang="en-US" sz="2267" b="1" dirty="0">
                <a:solidFill>
                  <a:srgbClr val="000000"/>
                </a:solidFill>
                <a:latin typeface="Helvetica Regular" charset="0"/>
                <a:cs typeface="Helvetica Regular" charset="0"/>
              </a:rPr>
              <a:t>DETERMINED BY POSITION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7782" y="706431"/>
            <a:ext cx="4532977" cy="1694546"/>
            <a:chOff x="587779" y="706429"/>
            <a:chExt cx="4532977" cy="1694545"/>
          </a:xfrm>
        </p:grpSpPr>
        <p:sp>
          <p:nvSpPr>
            <p:cNvPr id="140" name="Rectangle 139"/>
            <p:cNvSpPr/>
            <p:nvPr/>
          </p:nvSpPr>
          <p:spPr>
            <a:xfrm>
              <a:off x="587779" y="706429"/>
              <a:ext cx="4417789" cy="1694545"/>
            </a:xfrm>
            <a:prstGeom prst="rect">
              <a:avLst/>
            </a:prstGeom>
            <a:solidFill>
              <a:srgbClr val="93BF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60"/>
              <a:endParaRPr lang="en-US" sz="1867" dirty="0">
                <a:solidFill>
                  <a:prstClr val="white"/>
                </a:solidFill>
                <a:latin typeface="Helvetica Regular" charset="0"/>
                <a:cs typeface="Helvetica Regular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08254" y="867222"/>
              <a:ext cx="4412502" cy="153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lnSpc>
                  <a:spcPct val="90000"/>
                </a:lnSpc>
              </a:pPr>
              <a:r>
                <a:rPr lang="en-US" sz="3467" b="1" cap="all" spc="100" dirty="0">
                  <a:ln w="3175">
                    <a:noFill/>
                  </a:ln>
                  <a:solidFill>
                    <a:prstClr val="white"/>
                  </a:solidFill>
                  <a:latin typeface="Helvetica Regular" charset="0"/>
                  <a:cs typeface="Helvetica Regular" charset="0"/>
                </a:rPr>
                <a:t>Vertical Marketing Structure</a:t>
              </a:r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46" y="6314820"/>
            <a:ext cx="2557297" cy="426216"/>
          </a:xfrm>
          <a:prstGeom prst="rect">
            <a:avLst/>
          </a:prstGeom>
        </p:spPr>
      </p:pic>
      <p:pic>
        <p:nvPicPr>
          <p:cNvPr id="363" name="Picture 3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33" y="3538075"/>
            <a:ext cx="857995" cy="732519"/>
          </a:xfrm>
          <a:prstGeom prst="rect">
            <a:avLst/>
          </a:prstGeom>
        </p:spPr>
      </p:pic>
      <p:sp>
        <p:nvSpPr>
          <p:cNvPr id="302" name="Left-Right Arrow 301"/>
          <p:cNvSpPr>
            <a:spLocks noChangeArrowheads="1"/>
          </p:cNvSpPr>
          <p:nvPr/>
        </p:nvSpPr>
        <p:spPr bwMode="auto">
          <a:xfrm>
            <a:off x="5944121" y="5566814"/>
            <a:ext cx="5615355" cy="800100"/>
          </a:xfrm>
          <a:prstGeom prst="leftRightArrow">
            <a:avLst>
              <a:gd name="adj1" fmla="val 58791"/>
              <a:gd name="adj2" fmla="val 68571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9" tIns="45719" rIns="91439" bIns="45719" anchor="ctr"/>
          <a:lstStyle/>
          <a:p>
            <a:pPr algn="ctr" defTabSz="457178"/>
            <a:endParaRPr lang="en-US" sz="1867" dirty="0">
              <a:solidFill>
                <a:srgbClr val="FFFFFF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pic>
        <p:nvPicPr>
          <p:cNvPr id="362" name="Picture 3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469" y="2404880"/>
            <a:ext cx="857523" cy="745229"/>
          </a:xfrm>
          <a:prstGeom prst="rect">
            <a:avLst/>
          </a:prstGeom>
        </p:spPr>
      </p:pic>
      <p:pic>
        <p:nvPicPr>
          <p:cNvPr id="361" name="Picture 3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28" y="2401440"/>
            <a:ext cx="861005" cy="752104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322" y="3535621"/>
            <a:ext cx="855820" cy="737427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044" y="289973"/>
            <a:ext cx="1581371" cy="1581371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0" y="3539525"/>
            <a:ext cx="854604" cy="729623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864" y="2400978"/>
            <a:ext cx="854337" cy="753033"/>
          </a:xfrm>
          <a:prstGeom prst="rect">
            <a:avLst/>
          </a:prstGeom>
        </p:spPr>
      </p:pic>
      <p:pic>
        <p:nvPicPr>
          <p:cNvPr id="395" name="Picture 39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143" y="3540036"/>
            <a:ext cx="857376" cy="72860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706071" y="867614"/>
            <a:ext cx="4257183" cy="153291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>
              <a:lnSpc>
                <a:spcPct val="90000"/>
              </a:lnSpc>
            </a:pPr>
            <a:r>
              <a:rPr lang="en-US" sz="3467" b="1" cap="all" spc="100" dirty="0" err="1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HORIZONtal</a:t>
            </a:r>
            <a:r>
              <a:rPr lang="en-US" sz="3467" b="1" cap="all" spc="1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 Marketing Structure</a:t>
            </a:r>
          </a:p>
        </p:txBody>
      </p:sp>
      <p:pic>
        <p:nvPicPr>
          <p:cNvPr id="366" name="Picture 36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29" y="3529769"/>
            <a:ext cx="857603" cy="749131"/>
          </a:xfrm>
          <a:prstGeom prst="rect">
            <a:avLst/>
          </a:prstGeom>
        </p:spPr>
      </p:pic>
      <p:sp>
        <p:nvSpPr>
          <p:cNvPr id="303" name="Rectangle 302"/>
          <p:cNvSpPr/>
          <p:nvPr/>
        </p:nvSpPr>
        <p:spPr>
          <a:xfrm>
            <a:off x="6613901" y="4898970"/>
            <a:ext cx="4343003" cy="646329"/>
          </a:xfrm>
          <a:prstGeom prst="rect">
            <a:avLst/>
          </a:prstGeom>
          <a:effectLst/>
        </p:spPr>
        <p:txBody>
          <a:bodyPr wrap="square" lIns="91439" tIns="45719" rIns="91439" bIns="45719">
            <a:spAutoFit/>
          </a:bodyPr>
          <a:lstStyle/>
          <a:p>
            <a:pPr algn="ctr" defTabSz="457178">
              <a:lnSpc>
                <a:spcPct val="90000"/>
              </a:lnSpc>
            </a:pPr>
            <a:r>
              <a:rPr lang="en-US" sz="20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REAL ESTATE, INSURANCE, SALES, TRADITIONAL BUSINESS</a:t>
            </a:r>
          </a:p>
        </p:txBody>
      </p:sp>
      <p:pic>
        <p:nvPicPr>
          <p:cNvPr id="394" name="Picture 39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26" y="3530241"/>
            <a:ext cx="860415" cy="748187"/>
          </a:xfrm>
          <a:prstGeom prst="rect">
            <a:avLst/>
          </a:prstGeom>
        </p:spPr>
      </p:pic>
      <p:sp>
        <p:nvSpPr>
          <p:cNvPr id="304" name="Rectangle 9"/>
          <p:cNvSpPr>
            <a:spLocks noChangeArrowheads="1"/>
          </p:cNvSpPr>
          <p:nvPr/>
        </p:nvSpPr>
        <p:spPr bwMode="auto">
          <a:xfrm>
            <a:off x="6481223" y="5762653"/>
            <a:ext cx="4475680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/>
          <a:p>
            <a:pPr algn="ctr" defTabSz="457178"/>
            <a:r>
              <a:rPr lang="en-GB" sz="2000" dirty="0">
                <a:solidFill>
                  <a:srgbClr val="0FB7FF"/>
                </a:solidFill>
                <a:latin typeface="Helvetica Regular" charset="0"/>
                <a:ea typeface="Helvetica Regular" charset="0"/>
                <a:cs typeface="Helvetica Regular" charset="0"/>
              </a:rPr>
              <a:t>ALL IN COMPETITION</a:t>
            </a:r>
          </a:p>
        </p:txBody>
      </p:sp>
      <p:grpSp>
        <p:nvGrpSpPr>
          <p:cNvPr id="305" name="Group 304"/>
          <p:cNvGrpSpPr/>
          <p:nvPr/>
        </p:nvGrpSpPr>
        <p:grpSpPr>
          <a:xfrm flipH="1">
            <a:off x="10865022" y="3079751"/>
            <a:ext cx="694457" cy="427040"/>
            <a:chOff x="928039" y="3567540"/>
            <a:chExt cx="694457" cy="427040"/>
          </a:xfrm>
        </p:grpSpPr>
        <p:cxnSp>
          <p:nvCxnSpPr>
            <p:cNvPr id="306" name="Straight Connector 305"/>
            <p:cNvCxnSpPr/>
            <p:nvPr/>
          </p:nvCxnSpPr>
          <p:spPr bwMode="auto">
            <a:xfrm flipH="1">
              <a:off x="936488" y="3567540"/>
              <a:ext cx="686008" cy="90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 flipV="1">
              <a:off x="928039" y="3567541"/>
              <a:ext cx="8449" cy="4270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8" name="Group 307"/>
          <p:cNvGrpSpPr/>
          <p:nvPr/>
        </p:nvGrpSpPr>
        <p:grpSpPr>
          <a:xfrm>
            <a:off x="6167265" y="3079755"/>
            <a:ext cx="554467" cy="427039"/>
            <a:chOff x="1343916" y="3567542"/>
            <a:chExt cx="554467" cy="427039"/>
          </a:xfrm>
        </p:grpSpPr>
        <p:cxnSp>
          <p:nvCxnSpPr>
            <p:cNvPr id="309" name="Straight Connector 308"/>
            <p:cNvCxnSpPr>
              <a:stCxn id="352" idx="1"/>
            </p:cNvCxnSpPr>
            <p:nvPr/>
          </p:nvCxnSpPr>
          <p:spPr bwMode="auto">
            <a:xfrm flipH="1">
              <a:off x="1343916" y="3567542"/>
              <a:ext cx="554467" cy="90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 bwMode="auto">
            <a:xfrm flipV="1">
              <a:off x="1343916" y="3576595"/>
              <a:ext cx="0" cy="4179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1" name="Group 12"/>
          <p:cNvGrpSpPr>
            <a:grpSpLocks/>
          </p:cNvGrpSpPr>
          <p:nvPr/>
        </p:nvGrpSpPr>
        <p:grpSpPr bwMode="auto">
          <a:xfrm>
            <a:off x="7636128" y="1905003"/>
            <a:ext cx="152400" cy="938213"/>
            <a:chOff x="3216" y="1296"/>
            <a:chExt cx="96" cy="591"/>
          </a:xfrm>
        </p:grpSpPr>
        <p:sp>
          <p:nvSpPr>
            <p:cNvPr id="312" name="Line 13"/>
            <p:cNvSpPr>
              <a:spLocks noChangeShapeType="1"/>
            </p:cNvSpPr>
            <p:nvPr/>
          </p:nvSpPr>
          <p:spPr bwMode="auto">
            <a:xfrm>
              <a:off x="3216" y="1887"/>
              <a:ext cx="96" cy="0"/>
            </a:xfrm>
            <a:prstGeom prst="line">
              <a:avLst/>
            </a:prstGeom>
            <a:noFill/>
            <a:ln w="19050">
              <a:solidFill>
                <a:srgbClr val="93B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13" name="Line 14"/>
            <p:cNvSpPr>
              <a:spLocks noChangeShapeType="1"/>
            </p:cNvSpPr>
            <p:nvPr/>
          </p:nvSpPr>
          <p:spPr bwMode="auto">
            <a:xfrm flipV="1">
              <a:off x="3312" y="1296"/>
              <a:ext cx="0" cy="591"/>
            </a:xfrm>
            <a:prstGeom prst="line">
              <a:avLst/>
            </a:prstGeom>
            <a:noFill/>
            <a:ln w="19050">
              <a:solidFill>
                <a:srgbClr val="93BF3E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14" name="Group 15"/>
          <p:cNvGrpSpPr>
            <a:grpSpLocks/>
          </p:cNvGrpSpPr>
          <p:nvPr/>
        </p:nvGrpSpPr>
        <p:grpSpPr bwMode="auto">
          <a:xfrm>
            <a:off x="9160128" y="1905003"/>
            <a:ext cx="152400" cy="938213"/>
            <a:chOff x="4176" y="1296"/>
            <a:chExt cx="96" cy="591"/>
          </a:xfrm>
        </p:grpSpPr>
        <p:sp>
          <p:nvSpPr>
            <p:cNvPr id="315" name="Line 16"/>
            <p:cNvSpPr>
              <a:spLocks noChangeShapeType="1"/>
            </p:cNvSpPr>
            <p:nvPr/>
          </p:nvSpPr>
          <p:spPr bwMode="auto">
            <a:xfrm>
              <a:off x="4176" y="1887"/>
              <a:ext cx="96" cy="0"/>
            </a:xfrm>
            <a:prstGeom prst="line">
              <a:avLst/>
            </a:prstGeom>
            <a:noFill/>
            <a:ln w="19050">
              <a:solidFill>
                <a:srgbClr val="93B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16" name="Line 17"/>
            <p:cNvSpPr>
              <a:spLocks noChangeShapeType="1"/>
            </p:cNvSpPr>
            <p:nvPr/>
          </p:nvSpPr>
          <p:spPr bwMode="auto">
            <a:xfrm flipV="1">
              <a:off x="4176" y="1296"/>
              <a:ext cx="0" cy="591"/>
            </a:xfrm>
            <a:prstGeom prst="line">
              <a:avLst/>
            </a:prstGeom>
            <a:noFill/>
            <a:ln w="19050">
              <a:solidFill>
                <a:srgbClr val="93BF3E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17" name="Group 18"/>
          <p:cNvGrpSpPr>
            <a:grpSpLocks/>
          </p:cNvGrpSpPr>
          <p:nvPr/>
        </p:nvGrpSpPr>
        <p:grpSpPr bwMode="auto">
          <a:xfrm>
            <a:off x="7636128" y="1905001"/>
            <a:ext cx="381000" cy="2166939"/>
            <a:chOff x="3216" y="1296"/>
            <a:chExt cx="240" cy="1365"/>
          </a:xfrm>
        </p:grpSpPr>
        <p:sp>
          <p:nvSpPr>
            <p:cNvPr id="318" name="Line 19"/>
            <p:cNvSpPr>
              <a:spLocks noChangeShapeType="1"/>
            </p:cNvSpPr>
            <p:nvPr/>
          </p:nvSpPr>
          <p:spPr bwMode="auto">
            <a:xfrm>
              <a:off x="3216" y="2661"/>
              <a:ext cx="192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19" name="Line 20"/>
            <p:cNvSpPr>
              <a:spLocks noChangeShapeType="1"/>
            </p:cNvSpPr>
            <p:nvPr/>
          </p:nvSpPr>
          <p:spPr bwMode="auto">
            <a:xfrm flipV="1">
              <a:off x="3408" y="1296"/>
              <a:ext cx="0" cy="1365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0" name="Line 21"/>
            <p:cNvSpPr>
              <a:spLocks noChangeShapeType="1"/>
            </p:cNvSpPr>
            <p:nvPr/>
          </p:nvSpPr>
          <p:spPr bwMode="auto">
            <a:xfrm>
              <a:off x="3216" y="2613"/>
              <a:ext cx="240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1" name="Line 22"/>
            <p:cNvSpPr>
              <a:spLocks noChangeShapeType="1"/>
            </p:cNvSpPr>
            <p:nvPr/>
          </p:nvSpPr>
          <p:spPr bwMode="auto">
            <a:xfrm flipV="1">
              <a:off x="3456" y="1956"/>
              <a:ext cx="0" cy="657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2" name="Line 23"/>
            <p:cNvSpPr>
              <a:spLocks noChangeShapeType="1"/>
            </p:cNvSpPr>
            <p:nvPr/>
          </p:nvSpPr>
          <p:spPr bwMode="auto">
            <a:xfrm flipH="1">
              <a:off x="3216" y="1957"/>
              <a:ext cx="240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23" name="Group 24"/>
          <p:cNvGrpSpPr>
            <a:grpSpLocks/>
          </p:cNvGrpSpPr>
          <p:nvPr/>
        </p:nvGrpSpPr>
        <p:grpSpPr bwMode="auto">
          <a:xfrm>
            <a:off x="8931528" y="1905001"/>
            <a:ext cx="381000" cy="2166939"/>
            <a:chOff x="4032" y="1296"/>
            <a:chExt cx="240" cy="1365"/>
          </a:xfrm>
        </p:grpSpPr>
        <p:sp>
          <p:nvSpPr>
            <p:cNvPr id="324" name="Line 25"/>
            <p:cNvSpPr>
              <a:spLocks noChangeShapeType="1"/>
            </p:cNvSpPr>
            <p:nvPr/>
          </p:nvSpPr>
          <p:spPr bwMode="auto">
            <a:xfrm flipH="1">
              <a:off x="4080" y="2661"/>
              <a:ext cx="192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5" name="Line 26"/>
            <p:cNvSpPr>
              <a:spLocks noChangeShapeType="1"/>
            </p:cNvSpPr>
            <p:nvPr/>
          </p:nvSpPr>
          <p:spPr bwMode="auto">
            <a:xfrm flipV="1">
              <a:off x="4080" y="1296"/>
              <a:ext cx="0" cy="1365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6" name="Line 27"/>
            <p:cNvSpPr>
              <a:spLocks noChangeShapeType="1"/>
            </p:cNvSpPr>
            <p:nvPr/>
          </p:nvSpPr>
          <p:spPr bwMode="auto">
            <a:xfrm flipH="1">
              <a:off x="4032" y="2613"/>
              <a:ext cx="240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7" name="Line 28"/>
            <p:cNvSpPr>
              <a:spLocks noChangeShapeType="1"/>
            </p:cNvSpPr>
            <p:nvPr/>
          </p:nvSpPr>
          <p:spPr bwMode="auto">
            <a:xfrm flipV="1">
              <a:off x="4032" y="1956"/>
              <a:ext cx="0" cy="657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28" name="Line 29"/>
            <p:cNvSpPr>
              <a:spLocks noChangeShapeType="1"/>
            </p:cNvSpPr>
            <p:nvPr/>
          </p:nvSpPr>
          <p:spPr bwMode="auto">
            <a:xfrm>
              <a:off x="4032" y="1956"/>
              <a:ext cx="240" cy="0"/>
            </a:xfrm>
            <a:prstGeom prst="line">
              <a:avLst/>
            </a:prstGeom>
            <a:noFill/>
            <a:ln w="190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29" name="Group 30"/>
          <p:cNvGrpSpPr>
            <a:grpSpLocks/>
          </p:cNvGrpSpPr>
          <p:nvPr/>
        </p:nvGrpSpPr>
        <p:grpSpPr bwMode="auto">
          <a:xfrm>
            <a:off x="7636128" y="1905002"/>
            <a:ext cx="609600" cy="3365500"/>
            <a:chOff x="3216" y="1296"/>
            <a:chExt cx="384" cy="2120"/>
          </a:xfrm>
        </p:grpSpPr>
        <p:sp>
          <p:nvSpPr>
            <p:cNvPr id="330" name="Line 31"/>
            <p:cNvSpPr>
              <a:spLocks noChangeShapeType="1"/>
            </p:cNvSpPr>
            <p:nvPr/>
          </p:nvSpPr>
          <p:spPr bwMode="auto">
            <a:xfrm>
              <a:off x="3216" y="3416"/>
              <a:ext cx="288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1" name="Line 32"/>
            <p:cNvSpPr>
              <a:spLocks noChangeShapeType="1"/>
            </p:cNvSpPr>
            <p:nvPr/>
          </p:nvSpPr>
          <p:spPr bwMode="auto">
            <a:xfrm flipV="1">
              <a:off x="3504" y="1296"/>
              <a:ext cx="0" cy="212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2" name="Line 33"/>
            <p:cNvSpPr>
              <a:spLocks noChangeShapeType="1"/>
            </p:cNvSpPr>
            <p:nvPr/>
          </p:nvSpPr>
          <p:spPr bwMode="auto">
            <a:xfrm>
              <a:off x="3216" y="3368"/>
              <a:ext cx="336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3" name="Line 34"/>
            <p:cNvSpPr>
              <a:spLocks noChangeShapeType="1"/>
            </p:cNvSpPr>
            <p:nvPr/>
          </p:nvSpPr>
          <p:spPr bwMode="auto">
            <a:xfrm flipV="1">
              <a:off x="3552" y="2036"/>
              <a:ext cx="0" cy="1332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4" name="Line 35"/>
            <p:cNvSpPr>
              <a:spLocks noChangeShapeType="1"/>
            </p:cNvSpPr>
            <p:nvPr/>
          </p:nvSpPr>
          <p:spPr bwMode="auto">
            <a:xfrm flipH="1">
              <a:off x="3216" y="2036"/>
              <a:ext cx="336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5" name="Line 36"/>
            <p:cNvSpPr>
              <a:spLocks noChangeShapeType="1"/>
            </p:cNvSpPr>
            <p:nvPr/>
          </p:nvSpPr>
          <p:spPr bwMode="auto">
            <a:xfrm flipH="1">
              <a:off x="3216" y="2726"/>
              <a:ext cx="384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6" name="Line 37"/>
            <p:cNvSpPr>
              <a:spLocks noChangeShapeType="1"/>
            </p:cNvSpPr>
            <p:nvPr/>
          </p:nvSpPr>
          <p:spPr bwMode="auto">
            <a:xfrm flipV="1">
              <a:off x="3600" y="2726"/>
              <a:ext cx="0" cy="594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7" name="Line 38"/>
            <p:cNvSpPr>
              <a:spLocks noChangeShapeType="1"/>
            </p:cNvSpPr>
            <p:nvPr/>
          </p:nvSpPr>
          <p:spPr bwMode="auto">
            <a:xfrm>
              <a:off x="3216" y="3320"/>
              <a:ext cx="384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38" name="Group 39"/>
          <p:cNvGrpSpPr>
            <a:grpSpLocks/>
          </p:cNvGrpSpPr>
          <p:nvPr/>
        </p:nvGrpSpPr>
        <p:grpSpPr bwMode="auto">
          <a:xfrm>
            <a:off x="8702928" y="1905000"/>
            <a:ext cx="609600" cy="3368675"/>
            <a:chOff x="3888" y="1296"/>
            <a:chExt cx="384" cy="2122"/>
          </a:xfrm>
        </p:grpSpPr>
        <p:sp>
          <p:nvSpPr>
            <p:cNvPr id="339" name="Line 40"/>
            <p:cNvSpPr>
              <a:spLocks noChangeShapeType="1"/>
            </p:cNvSpPr>
            <p:nvPr/>
          </p:nvSpPr>
          <p:spPr bwMode="auto">
            <a:xfrm>
              <a:off x="3984" y="3418"/>
              <a:ext cx="288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0" name="Line 41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212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1" name="Line 42"/>
            <p:cNvSpPr>
              <a:spLocks noChangeShapeType="1"/>
            </p:cNvSpPr>
            <p:nvPr/>
          </p:nvSpPr>
          <p:spPr bwMode="auto">
            <a:xfrm flipH="1">
              <a:off x="3936" y="3370"/>
              <a:ext cx="336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2" name="Line 43"/>
            <p:cNvSpPr>
              <a:spLocks noChangeShapeType="1"/>
            </p:cNvSpPr>
            <p:nvPr/>
          </p:nvSpPr>
          <p:spPr bwMode="auto">
            <a:xfrm flipV="1">
              <a:off x="3936" y="2036"/>
              <a:ext cx="0" cy="1332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3" name="Line 44"/>
            <p:cNvSpPr>
              <a:spLocks noChangeShapeType="1"/>
            </p:cNvSpPr>
            <p:nvPr/>
          </p:nvSpPr>
          <p:spPr bwMode="auto">
            <a:xfrm>
              <a:off x="3936" y="2036"/>
              <a:ext cx="336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4" name="Line 45"/>
            <p:cNvSpPr>
              <a:spLocks noChangeShapeType="1"/>
            </p:cNvSpPr>
            <p:nvPr/>
          </p:nvSpPr>
          <p:spPr bwMode="auto">
            <a:xfrm>
              <a:off x="3888" y="2726"/>
              <a:ext cx="384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5" name="Line 46"/>
            <p:cNvSpPr>
              <a:spLocks noChangeShapeType="1"/>
            </p:cNvSpPr>
            <p:nvPr/>
          </p:nvSpPr>
          <p:spPr bwMode="auto">
            <a:xfrm flipV="1">
              <a:off x="3888" y="2726"/>
              <a:ext cx="0" cy="602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6" name="Line 47"/>
            <p:cNvSpPr>
              <a:spLocks noChangeShapeType="1"/>
            </p:cNvSpPr>
            <p:nvPr/>
          </p:nvSpPr>
          <p:spPr bwMode="auto">
            <a:xfrm>
              <a:off x="3888" y="3322"/>
              <a:ext cx="384" cy="0"/>
            </a:xfrm>
            <a:prstGeom prst="line">
              <a:avLst/>
            </a:prstGeom>
            <a:noFill/>
            <a:ln w="19050">
              <a:solidFill>
                <a:srgbClr val="207D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7206346" y="1601043"/>
            <a:ext cx="3205217" cy="1926772"/>
            <a:chOff x="3169822" y="2088835"/>
            <a:chExt cx="3205217" cy="1926772"/>
          </a:xfrm>
        </p:grpSpPr>
        <p:grpSp>
          <p:nvGrpSpPr>
            <p:cNvPr id="370" name="Group 369"/>
            <p:cNvGrpSpPr/>
            <p:nvPr/>
          </p:nvGrpSpPr>
          <p:grpSpPr>
            <a:xfrm>
              <a:off x="3169822" y="2514600"/>
              <a:ext cx="3200400" cy="374166"/>
              <a:chOff x="2914583" y="2352675"/>
              <a:chExt cx="3750378" cy="438465"/>
            </a:xfrm>
          </p:grpSpPr>
          <p:cxnSp>
            <p:nvCxnSpPr>
              <p:cNvPr id="376" name="Straight Connector 375"/>
              <p:cNvCxnSpPr/>
              <p:nvPr/>
            </p:nvCxnSpPr>
            <p:spPr bwMode="auto">
              <a:xfrm>
                <a:off x="2914583" y="2362200"/>
                <a:ext cx="375037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/>
              <p:cNvCxnSpPr/>
              <p:nvPr/>
            </p:nvCxnSpPr>
            <p:spPr bwMode="auto">
              <a:xfrm>
                <a:off x="2914583" y="2352675"/>
                <a:ext cx="0" cy="4069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/>
              <p:cNvCxnSpPr/>
              <p:nvPr/>
            </p:nvCxnSpPr>
            <p:spPr bwMode="auto">
              <a:xfrm>
                <a:off x="4166728" y="2352675"/>
                <a:ext cx="0" cy="4069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/>
              <p:cNvCxnSpPr/>
              <p:nvPr/>
            </p:nvCxnSpPr>
            <p:spPr bwMode="auto">
              <a:xfrm>
                <a:off x="5414835" y="2352675"/>
                <a:ext cx="0" cy="40698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0" name="Straight Connector 379"/>
              <p:cNvCxnSpPr/>
              <p:nvPr/>
            </p:nvCxnSpPr>
            <p:spPr bwMode="auto">
              <a:xfrm>
                <a:off x="6664961" y="2352675"/>
                <a:ext cx="0" cy="4384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1" name="Straight Connector 370"/>
            <p:cNvCxnSpPr/>
            <p:nvPr/>
          </p:nvCxnSpPr>
          <p:spPr bwMode="auto">
            <a:xfrm>
              <a:off x="3169822" y="3641441"/>
              <a:ext cx="0" cy="3531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>
              <a:off x="4229291" y="3641441"/>
              <a:ext cx="0" cy="35314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/>
            <p:cNvCxnSpPr/>
            <p:nvPr/>
          </p:nvCxnSpPr>
          <p:spPr bwMode="auto">
            <a:xfrm>
              <a:off x="5303422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Straight Connector 373"/>
            <p:cNvCxnSpPr/>
            <p:nvPr/>
          </p:nvCxnSpPr>
          <p:spPr bwMode="auto">
            <a:xfrm>
              <a:off x="6375039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>
              <a:off x="4765344" y="2088835"/>
              <a:ext cx="0" cy="4384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6" name="Left-Right Arrow 395"/>
          <p:cNvSpPr>
            <a:spLocks noChangeArrowheads="1"/>
          </p:cNvSpPr>
          <p:nvPr/>
        </p:nvSpPr>
        <p:spPr bwMode="auto">
          <a:xfrm rot="5400000">
            <a:off x="8944065" y="3193844"/>
            <a:ext cx="5615355" cy="798560"/>
          </a:xfrm>
          <a:prstGeom prst="leftRightArrow">
            <a:avLst>
              <a:gd name="adj1" fmla="val 58791"/>
              <a:gd name="adj2" fmla="val 68571"/>
            </a:avLst>
          </a:prstGeom>
          <a:solidFill>
            <a:schemeClr val="bg1"/>
          </a:solidFill>
          <a:ln>
            <a:noFill/>
          </a:ln>
          <a:extLst/>
        </p:spPr>
        <p:txBody>
          <a:bodyPr lIns="91439" tIns="45719" rIns="91439" bIns="45719" anchor="ctr"/>
          <a:lstStyle/>
          <a:p>
            <a:pPr algn="ctr" defTabSz="457178"/>
            <a:r>
              <a:rPr lang="en-US" sz="1867" dirty="0">
                <a:solidFill>
                  <a:srgbClr val="0FB7FF"/>
                </a:solidFill>
                <a:latin typeface="Helvetica Regular" charset="0"/>
                <a:ea typeface="Helvetica Regular" charset="0"/>
                <a:cs typeface="Helvetica Regular" charset="0"/>
              </a:rPr>
              <a:t>ALL WORKING TOGETHER</a:t>
            </a:r>
          </a:p>
        </p:txBody>
      </p:sp>
      <p:grpSp>
        <p:nvGrpSpPr>
          <p:cNvPr id="347" name="Group 48"/>
          <p:cNvGrpSpPr>
            <a:grpSpLocks/>
          </p:cNvGrpSpPr>
          <p:nvPr/>
        </p:nvGrpSpPr>
        <p:grpSpPr bwMode="auto">
          <a:xfrm>
            <a:off x="5807333" y="1871664"/>
            <a:ext cx="1658939" cy="4545013"/>
            <a:chOff x="2064" y="1275"/>
            <a:chExt cx="1045" cy="2863"/>
          </a:xfrm>
        </p:grpSpPr>
        <p:sp>
          <p:nvSpPr>
            <p:cNvPr id="348" name="Line 49"/>
            <p:cNvSpPr>
              <a:spLocks noChangeShapeType="1"/>
            </p:cNvSpPr>
            <p:nvPr/>
          </p:nvSpPr>
          <p:spPr bwMode="auto">
            <a:xfrm>
              <a:off x="2208" y="4138"/>
              <a:ext cx="38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49" name="Line 50"/>
            <p:cNvSpPr>
              <a:spLocks noChangeShapeType="1"/>
            </p:cNvSpPr>
            <p:nvPr/>
          </p:nvSpPr>
          <p:spPr bwMode="auto">
            <a:xfrm flipV="1">
              <a:off x="2208" y="1275"/>
              <a:ext cx="0" cy="28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0" name="Line 51"/>
            <p:cNvSpPr>
              <a:spLocks noChangeShapeType="1"/>
            </p:cNvSpPr>
            <p:nvPr/>
          </p:nvSpPr>
          <p:spPr bwMode="auto">
            <a:xfrm flipH="1" flipV="1">
              <a:off x="2160" y="4090"/>
              <a:ext cx="432" cy="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1" name="Line 52"/>
            <p:cNvSpPr>
              <a:spLocks noChangeShapeType="1"/>
            </p:cNvSpPr>
            <p:nvPr/>
          </p:nvSpPr>
          <p:spPr bwMode="auto">
            <a:xfrm flipV="1">
              <a:off x="2160" y="2036"/>
              <a:ext cx="0" cy="20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2" name="Line 53"/>
            <p:cNvSpPr>
              <a:spLocks noChangeShapeType="1"/>
            </p:cNvSpPr>
            <p:nvPr/>
          </p:nvSpPr>
          <p:spPr bwMode="auto">
            <a:xfrm>
              <a:off x="2160" y="2036"/>
              <a:ext cx="48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3" name="Line 54"/>
            <p:cNvSpPr>
              <a:spLocks noChangeShapeType="1"/>
            </p:cNvSpPr>
            <p:nvPr/>
          </p:nvSpPr>
          <p:spPr bwMode="auto">
            <a:xfrm>
              <a:off x="2112" y="2727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4" name="Line 55"/>
            <p:cNvSpPr>
              <a:spLocks noChangeShapeType="1"/>
            </p:cNvSpPr>
            <p:nvPr/>
          </p:nvSpPr>
          <p:spPr bwMode="auto">
            <a:xfrm flipV="1">
              <a:off x="2112" y="2727"/>
              <a:ext cx="0" cy="131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5" name="Line 56"/>
            <p:cNvSpPr>
              <a:spLocks noChangeShapeType="1"/>
            </p:cNvSpPr>
            <p:nvPr/>
          </p:nvSpPr>
          <p:spPr bwMode="auto">
            <a:xfrm>
              <a:off x="2112" y="4042"/>
              <a:ext cx="48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6" name="Line 57"/>
            <p:cNvSpPr>
              <a:spLocks noChangeShapeType="1"/>
            </p:cNvSpPr>
            <p:nvPr/>
          </p:nvSpPr>
          <p:spPr bwMode="auto">
            <a:xfrm flipV="1">
              <a:off x="2208" y="1275"/>
              <a:ext cx="90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7" name="Line 58"/>
            <p:cNvSpPr>
              <a:spLocks noChangeShapeType="1"/>
            </p:cNvSpPr>
            <p:nvPr/>
          </p:nvSpPr>
          <p:spPr bwMode="auto">
            <a:xfrm flipV="1">
              <a:off x="2064" y="3362"/>
              <a:ext cx="0" cy="6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8" name="Line 59"/>
            <p:cNvSpPr>
              <a:spLocks noChangeShapeType="1"/>
            </p:cNvSpPr>
            <p:nvPr/>
          </p:nvSpPr>
          <p:spPr bwMode="auto">
            <a:xfrm>
              <a:off x="2064" y="3994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59" name="Line 60"/>
            <p:cNvSpPr>
              <a:spLocks noChangeShapeType="1"/>
            </p:cNvSpPr>
            <p:nvPr/>
          </p:nvSpPr>
          <p:spPr bwMode="auto">
            <a:xfrm>
              <a:off x="2064" y="3362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81" name="Group 48"/>
          <p:cNvGrpSpPr>
            <a:grpSpLocks/>
          </p:cNvGrpSpPr>
          <p:nvPr/>
        </p:nvGrpSpPr>
        <p:grpSpPr bwMode="auto">
          <a:xfrm flipH="1">
            <a:off x="9480176" y="1871661"/>
            <a:ext cx="1645024" cy="4529139"/>
            <a:chOff x="2064" y="1275"/>
            <a:chExt cx="1101" cy="2853"/>
          </a:xfrm>
        </p:grpSpPr>
        <p:sp>
          <p:nvSpPr>
            <p:cNvPr id="382" name="Line 49"/>
            <p:cNvSpPr>
              <a:spLocks noChangeShapeType="1"/>
            </p:cNvSpPr>
            <p:nvPr/>
          </p:nvSpPr>
          <p:spPr bwMode="auto">
            <a:xfrm>
              <a:off x="2208" y="4128"/>
              <a:ext cx="38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3" name="Line 50"/>
            <p:cNvSpPr>
              <a:spLocks noChangeShapeType="1"/>
            </p:cNvSpPr>
            <p:nvPr/>
          </p:nvSpPr>
          <p:spPr bwMode="auto">
            <a:xfrm flipV="1">
              <a:off x="2208" y="1275"/>
              <a:ext cx="0" cy="285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4" name="Line 51"/>
            <p:cNvSpPr>
              <a:spLocks noChangeShapeType="1"/>
            </p:cNvSpPr>
            <p:nvPr/>
          </p:nvSpPr>
          <p:spPr bwMode="auto">
            <a:xfrm flipH="1">
              <a:off x="2160" y="4080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5" name="Line 52"/>
            <p:cNvSpPr>
              <a:spLocks noChangeShapeType="1"/>
            </p:cNvSpPr>
            <p:nvPr/>
          </p:nvSpPr>
          <p:spPr bwMode="auto">
            <a:xfrm flipV="1">
              <a:off x="2160" y="2036"/>
              <a:ext cx="0" cy="20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6" name="Line 53"/>
            <p:cNvSpPr>
              <a:spLocks noChangeShapeType="1"/>
            </p:cNvSpPr>
            <p:nvPr/>
          </p:nvSpPr>
          <p:spPr bwMode="auto">
            <a:xfrm>
              <a:off x="2160" y="2036"/>
              <a:ext cx="48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7" name="Line 54"/>
            <p:cNvSpPr>
              <a:spLocks noChangeShapeType="1"/>
            </p:cNvSpPr>
            <p:nvPr/>
          </p:nvSpPr>
          <p:spPr bwMode="auto">
            <a:xfrm>
              <a:off x="2112" y="2726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8" name="Line 55"/>
            <p:cNvSpPr>
              <a:spLocks noChangeShapeType="1"/>
            </p:cNvSpPr>
            <p:nvPr/>
          </p:nvSpPr>
          <p:spPr bwMode="auto">
            <a:xfrm flipV="1">
              <a:off x="2112" y="2727"/>
              <a:ext cx="0" cy="130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89" name="Line 56"/>
            <p:cNvSpPr>
              <a:spLocks noChangeShapeType="1"/>
            </p:cNvSpPr>
            <p:nvPr/>
          </p:nvSpPr>
          <p:spPr bwMode="auto">
            <a:xfrm>
              <a:off x="2112" y="4032"/>
              <a:ext cx="48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90" name="Line 57"/>
            <p:cNvSpPr>
              <a:spLocks noChangeShapeType="1"/>
            </p:cNvSpPr>
            <p:nvPr/>
          </p:nvSpPr>
          <p:spPr bwMode="auto">
            <a:xfrm>
              <a:off x="2208" y="1275"/>
              <a:ext cx="9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91" name="Line 58"/>
            <p:cNvSpPr>
              <a:spLocks noChangeShapeType="1"/>
            </p:cNvSpPr>
            <p:nvPr/>
          </p:nvSpPr>
          <p:spPr bwMode="auto">
            <a:xfrm flipV="1">
              <a:off x="2064" y="3362"/>
              <a:ext cx="0" cy="6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92" name="Line 59"/>
            <p:cNvSpPr>
              <a:spLocks noChangeShapeType="1"/>
            </p:cNvSpPr>
            <p:nvPr/>
          </p:nvSpPr>
          <p:spPr bwMode="auto">
            <a:xfrm>
              <a:off x="2064" y="3984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93" name="Line 60"/>
            <p:cNvSpPr>
              <a:spLocks noChangeShapeType="1"/>
            </p:cNvSpPr>
            <p:nvPr/>
          </p:nvSpPr>
          <p:spPr bwMode="auto">
            <a:xfrm>
              <a:off x="2064" y="3364"/>
              <a:ext cx="52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latin typeface="Helvetica Regular" charset="0"/>
                <a:ea typeface="Helvetica Regular" charset="0"/>
                <a:cs typeface="Helvetica Regular" charset="0"/>
              </a:endParaRPr>
            </a:p>
          </p:txBody>
        </p:sp>
      </p:grpSp>
      <p:pic>
        <p:nvPicPr>
          <p:cNvPr id="367" name="Picture 36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501" y="2400978"/>
            <a:ext cx="858663" cy="753033"/>
          </a:xfrm>
          <a:prstGeom prst="rect">
            <a:avLst/>
          </a:prstGeom>
        </p:spPr>
      </p:pic>
      <p:sp>
        <p:nvSpPr>
          <p:cNvPr id="109" name="Title 1"/>
          <p:cNvSpPr txBox="1">
            <a:spLocks/>
          </p:cNvSpPr>
          <p:nvPr/>
        </p:nvSpPr>
        <p:spPr>
          <a:xfrm>
            <a:off x="726538" y="-34912"/>
            <a:ext cx="10911233" cy="58877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121915" tIns="60957" rIns="121915" bIns="60957" rtlCol="0" anchor="ctr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67" i="1" dirty="0">
                <a:solidFill>
                  <a:sysClr val="windowText" lastClr="000000"/>
                </a:solidFill>
              </a:rPr>
              <a:t>Build on Product and Powered by People</a:t>
            </a:r>
          </a:p>
        </p:txBody>
      </p:sp>
    </p:spTree>
    <p:extLst>
      <p:ext uri="{BB962C8B-B14F-4D97-AF65-F5344CB8AC3E}">
        <p14:creationId xmlns:p14="http://schemas.microsoft.com/office/powerpoint/2010/main" val="40738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02643 -0.002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1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-1.11111E-6 L -0.0483 -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-2.96296E-6 L -0.04635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1467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1763 0.297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1486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12865 0.14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70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-2.96296E-6 L 4.79167E-6 -4.4444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25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75 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-8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0143 0.30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53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671 L 0.1267 0.1627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1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6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38" grpId="0"/>
      <p:bldP spid="142" grpId="0"/>
      <p:bldP spid="145" grpId="0"/>
      <p:bldP spid="302" grpId="0" animBg="1"/>
      <p:bldP spid="302" grpId="1" animBg="1"/>
      <p:bldP spid="106" grpId="0"/>
      <p:bldP spid="303" grpId="0"/>
      <p:bldP spid="304" grpId="0"/>
      <p:bldP spid="304" grpId="1"/>
      <p:bldP spid="396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8658"/>
            <a:ext cx="10972800" cy="13979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Management vs. Leadership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34607" y="3224712"/>
            <a:ext cx="10972800" cy="1724955"/>
          </a:xfrm>
          <a:prstGeom prst="rect">
            <a:avLst/>
          </a:prstGeom>
        </p:spPr>
        <p:txBody>
          <a:bodyPr vert="horz" lIns="121915" tIns="60957" rIns="121915" bIns="60957" rtlCol="0" anchor="ctr">
            <a:normAutofit fontScale="97500"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i="1" dirty="0">
                <a:solidFill>
                  <a:prstClr val="black"/>
                </a:solidFill>
              </a:rPr>
              <a:t>Static vs. Dynamic</a:t>
            </a:r>
          </a:p>
        </p:txBody>
      </p:sp>
    </p:spTree>
    <p:extLst>
      <p:ext uri="{BB962C8B-B14F-4D97-AF65-F5344CB8AC3E}">
        <p14:creationId xmlns:p14="http://schemas.microsoft.com/office/powerpoint/2010/main" val="26101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278"/>
            <a:ext cx="10004552" cy="14710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Leaders are Readers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74706" y="1696403"/>
            <a:ext cx="6833765" cy="3721279"/>
            <a:chOff x="2081029" y="1272302"/>
            <a:chExt cx="5125324" cy="2790959"/>
          </a:xfrm>
        </p:grpSpPr>
        <p:pic>
          <p:nvPicPr>
            <p:cNvPr id="4" name="Picture 3" descr="How-To-Win-Friends-and-Influence-People-Dale-Carnegie-Amazon.com-Kindle-Store_1024x10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29" y="1272302"/>
              <a:ext cx="1910183" cy="2790959"/>
            </a:xfrm>
            <a:prstGeom prst="rect">
              <a:avLst/>
            </a:prstGeom>
          </p:spPr>
        </p:pic>
        <p:pic>
          <p:nvPicPr>
            <p:cNvPr id="7" name="Picture 6" descr="5_Levels_of_Leadership__72307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972" y="1272302"/>
              <a:ext cx="1859381" cy="2790161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510093" y="5416617"/>
            <a:ext cx="9767513" cy="1095347"/>
          </a:xfrm>
          <a:prstGeom prst="rect">
            <a:avLst/>
          </a:prstGeom>
        </p:spPr>
        <p:txBody>
          <a:bodyPr vert="horz" lIns="121915" tIns="60957" rIns="121915" bIns="60957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>
                <a:solidFill>
                  <a:prstClr val="black"/>
                </a:solidFill>
              </a:rPr>
              <a:t>Equipped with Universal Principles</a:t>
            </a:r>
          </a:p>
        </p:txBody>
      </p:sp>
    </p:spTree>
    <p:extLst>
      <p:ext uri="{BB962C8B-B14F-4D97-AF65-F5344CB8AC3E}">
        <p14:creationId xmlns:p14="http://schemas.microsoft.com/office/powerpoint/2010/main" val="31358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03"/>
            <a:ext cx="10972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Is Leadership Style Important?</a:t>
            </a:r>
          </a:p>
        </p:txBody>
      </p:sp>
      <p:pic>
        <p:nvPicPr>
          <p:cNvPr id="3" name="Picture 2" descr="Boss_Lead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4" y="1661850"/>
            <a:ext cx="5025285" cy="4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012"/>
            <a:ext cx="10972800" cy="14968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/>
              <a:t>Can You Lead People of Different Styles</a:t>
            </a:r>
            <a:br>
              <a:rPr lang="en-US" sz="4800" dirty="0"/>
            </a:br>
            <a:r>
              <a:rPr lang="en-US" sz="4800" dirty="0"/>
              <a:t> (Personalities)?</a:t>
            </a:r>
          </a:p>
        </p:txBody>
      </p:sp>
      <p:pic>
        <p:nvPicPr>
          <p:cNvPr id="4" name="Picture 3" descr="Invite for Jour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3" y="1892456"/>
            <a:ext cx="9191875" cy="48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920"/>
            <a:ext cx="10972800" cy="2086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Good Leaders Do Not Lead Everyone the Same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05844"/>
            <a:ext cx="10972800" cy="38816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everyone is ready to lead; and </a:t>
            </a:r>
          </a:p>
          <a:p>
            <a:r>
              <a:rPr lang="en-US" dirty="0"/>
              <a:t>Not everyone is even ready to follow</a:t>
            </a:r>
          </a:p>
          <a:p>
            <a:r>
              <a:rPr lang="en-US" dirty="0"/>
              <a:t>Customized or individualized leadership is an art to master!</a:t>
            </a:r>
          </a:p>
          <a:p>
            <a:r>
              <a:rPr lang="en-US" dirty="0"/>
              <a:t>Accepting people where they are then taking them somewhere</a:t>
            </a:r>
          </a:p>
        </p:txBody>
      </p:sp>
    </p:spTree>
    <p:extLst>
      <p:ext uri="{BB962C8B-B14F-4D97-AF65-F5344CB8AC3E}">
        <p14:creationId xmlns:p14="http://schemas.microsoft.com/office/powerpoint/2010/main" val="1254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en 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60" y="2250978"/>
            <a:ext cx="5458021" cy="45211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64503"/>
            <a:ext cx="10972800" cy="2086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21915" tIns="60957" rIns="121915" bIns="60957" rtlCol="0" anchor="ctr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67" dirty="0">
                <a:solidFill>
                  <a:prstClr val="black"/>
                </a:solidFill>
              </a:rPr>
              <a:t>UFOs were sold on Entrepreneurship and Freedoms!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25570" y="4482761"/>
            <a:ext cx="1705697" cy="12576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338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BiauKai</vt:lpstr>
      <vt:lpstr>Copperplate</vt:lpstr>
      <vt:lpstr>Helvetica Regular</vt:lpstr>
      <vt:lpstr>SimSun-ExtB</vt:lpstr>
      <vt:lpstr>Arial</vt:lpstr>
      <vt:lpstr>Calibri</vt:lpstr>
      <vt:lpstr>Calibri Light</vt:lpstr>
      <vt:lpstr>Office Theme</vt:lpstr>
      <vt:lpstr>25_Office Theme</vt:lpstr>
      <vt:lpstr>3_Office Theme</vt:lpstr>
      <vt:lpstr>Leadership and Organizational Building</vt:lpstr>
      <vt:lpstr>Leadership is a Lifelong Journey!</vt:lpstr>
      <vt:lpstr>PowerPoint Presentation</vt:lpstr>
      <vt:lpstr>Management vs. Leadership</vt:lpstr>
      <vt:lpstr>Leaders are Readers</vt:lpstr>
      <vt:lpstr>Is Leadership Style Important?</vt:lpstr>
      <vt:lpstr>Can You Lead People of Different Styles  (Personalities)?</vt:lpstr>
      <vt:lpstr>Good Leaders Do Not Lead Everyone the Same Way</vt:lpstr>
      <vt:lpstr>PowerPoint Presentation</vt:lpstr>
      <vt:lpstr>If We Want to Experience the Power of: </vt:lpstr>
      <vt:lpstr>People Don’t Quit On Business  People Quit On People</vt:lpstr>
      <vt:lpstr>Leadership Duplication is like Teaching People Become Better Drivers</vt:lpstr>
      <vt:lpstr>Building and Duplication with Results Producing Events</vt:lpstr>
      <vt:lpstr>Ancient Chinese Philosopher Lao Tzu on Leadership </vt:lpstr>
      <vt:lpstr>The Journey of Developing Leadership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 Tan</dc:creator>
  <cp:lastModifiedBy>Vivian Gan</cp:lastModifiedBy>
  <cp:revision>3</cp:revision>
  <dcterms:created xsi:type="dcterms:W3CDTF">2017-04-21T16:15:18Z</dcterms:created>
  <dcterms:modified xsi:type="dcterms:W3CDTF">2017-04-24T10:22:21Z</dcterms:modified>
</cp:coreProperties>
</file>